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04" r:id="rId2"/>
    <p:sldId id="257" r:id="rId3"/>
    <p:sldId id="258" r:id="rId4"/>
    <p:sldId id="291" r:id="rId5"/>
    <p:sldId id="286" r:id="rId6"/>
    <p:sldId id="289" r:id="rId7"/>
    <p:sldId id="292" r:id="rId8"/>
    <p:sldId id="307" r:id="rId9"/>
    <p:sldId id="325" r:id="rId10"/>
    <p:sldId id="308" r:id="rId11"/>
    <p:sldId id="316" r:id="rId12"/>
    <p:sldId id="314" r:id="rId13"/>
    <p:sldId id="309" r:id="rId14"/>
    <p:sldId id="311" r:id="rId15"/>
    <p:sldId id="312" r:id="rId16"/>
    <p:sldId id="310" r:id="rId17"/>
    <p:sldId id="317" r:id="rId18"/>
    <p:sldId id="320" r:id="rId19"/>
    <p:sldId id="290" r:id="rId20"/>
    <p:sldId id="306" r:id="rId21"/>
    <p:sldId id="259" r:id="rId22"/>
    <p:sldId id="287" r:id="rId23"/>
    <p:sldId id="293" r:id="rId24"/>
    <p:sldId id="296" r:id="rId25"/>
    <p:sldId id="297" r:id="rId26"/>
    <p:sldId id="294" r:id="rId27"/>
    <p:sldId id="271"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p:restoredTop sz="88038"/>
  </p:normalViewPr>
  <p:slideViewPr>
    <p:cSldViewPr snapToGrid="0" snapToObjects="1">
      <p:cViewPr>
        <p:scale>
          <a:sx n="99" d="100"/>
          <a:sy n="99" d="100"/>
        </p:scale>
        <p:origin x="552"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FA5A5-CCCB-2A47-870A-186DCBA962DA}" type="datetimeFigureOut">
              <a:rPr lang="en-US" smtClean="0"/>
              <a:t>3/13/18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F6F4B-EC9F-5647-B13F-0BCA8CDF4A03}" type="slidenum">
              <a:rPr lang="en-US" smtClean="0"/>
              <a:t>‹#›</a:t>
            </a:fld>
            <a:endParaRPr lang="en-US" dirty="0"/>
          </a:p>
        </p:txBody>
      </p:sp>
    </p:spTree>
    <p:extLst>
      <p:ext uri="{BB962C8B-B14F-4D97-AF65-F5344CB8AC3E}">
        <p14:creationId xmlns:p14="http://schemas.microsoft.com/office/powerpoint/2010/main" val="183322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F6F4B-EC9F-5647-B13F-0BCA8CDF4A03}" type="slidenum">
              <a:rPr lang="en-US" smtClean="0"/>
              <a:t>19</a:t>
            </a:fld>
            <a:endParaRPr lang="en-US" dirty="0"/>
          </a:p>
        </p:txBody>
      </p:sp>
    </p:spTree>
    <p:extLst>
      <p:ext uri="{BB962C8B-B14F-4D97-AF65-F5344CB8AC3E}">
        <p14:creationId xmlns:p14="http://schemas.microsoft.com/office/powerpoint/2010/main" val="2937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210738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32589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28359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72409-9E7E-614C-B4E7-988E72BA9511}" type="datetimeFigureOut">
              <a:rPr lang="en-US" smtClean="0"/>
              <a:t>3/13/18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37625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72409-9E7E-614C-B4E7-988E72BA9511}" type="datetimeFigureOut">
              <a:rPr lang="en-US" smtClean="0"/>
              <a:t>3/13/18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57705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872409-9E7E-614C-B4E7-988E72BA9511}" type="datetimeFigureOut">
              <a:rPr lang="en-US" smtClean="0"/>
              <a:t>3/13/18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32233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872409-9E7E-614C-B4E7-988E72BA9511}" type="datetimeFigureOut">
              <a:rPr lang="en-US" smtClean="0"/>
              <a:t>3/13/18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1571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872409-9E7E-614C-B4E7-988E72BA9511}" type="datetimeFigureOut">
              <a:rPr lang="en-US" smtClean="0"/>
              <a:t>3/13/18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28969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72409-9E7E-614C-B4E7-988E72BA9511}" type="datetimeFigureOut">
              <a:rPr lang="en-US" smtClean="0"/>
              <a:t>3/13/18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26798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3/13/18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15584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72409-9E7E-614C-B4E7-988E72BA9511}" type="datetimeFigureOut">
              <a:rPr lang="en-US" smtClean="0"/>
              <a:t>3/13/18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F4D471-C120-F44A-8A88-F10F7D92E2E1}" type="slidenum">
              <a:rPr lang="en-US" smtClean="0"/>
              <a:t>‹#›</a:t>
            </a:fld>
            <a:endParaRPr lang="en-US" dirty="0"/>
          </a:p>
        </p:txBody>
      </p:sp>
    </p:spTree>
    <p:extLst>
      <p:ext uri="{BB962C8B-B14F-4D97-AF65-F5344CB8AC3E}">
        <p14:creationId xmlns:p14="http://schemas.microsoft.com/office/powerpoint/2010/main" val="3940718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2409-9E7E-614C-B4E7-988E72BA9511}" type="datetimeFigureOut">
              <a:rPr lang="en-US" smtClean="0"/>
              <a:t>3/13/18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4D471-C120-F44A-8A88-F10F7D92E2E1}" type="slidenum">
              <a:rPr lang="en-US" smtClean="0"/>
              <a:t>‹#›</a:t>
            </a:fld>
            <a:endParaRPr lang="en-US" dirty="0"/>
          </a:p>
        </p:txBody>
      </p:sp>
    </p:spTree>
    <p:extLst>
      <p:ext uri="{BB962C8B-B14F-4D97-AF65-F5344CB8AC3E}">
        <p14:creationId xmlns:p14="http://schemas.microsoft.com/office/powerpoint/2010/main" val="492052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70332" y="1778696"/>
            <a:ext cx="4373037" cy="1615857"/>
          </a:xfrm>
        </p:spPr>
        <p:txBody>
          <a:bodyPr>
            <a:normAutofit fontScale="90000"/>
          </a:bodyPr>
          <a:lstStyle/>
          <a:p>
            <a:r>
              <a:rPr lang="en-US" dirty="0" smtClean="0">
                <a:latin typeface="Courier" charset="0"/>
                <a:ea typeface="Courier" charset="0"/>
                <a:cs typeface="Courier" charset="0"/>
              </a:rPr>
              <a:t>Graph Traversal</a:t>
            </a:r>
            <a:endParaRPr lang="en-US" dirty="0">
              <a:latin typeface="Courier" charset="0"/>
              <a:ea typeface="Courier" charset="0"/>
              <a:cs typeface="Courier" charset="0"/>
            </a:endParaRPr>
          </a:p>
        </p:txBody>
      </p:sp>
      <p:sp>
        <p:nvSpPr>
          <p:cNvPr id="4" name="Title 1"/>
          <p:cNvSpPr txBox="1">
            <a:spLocks/>
          </p:cNvSpPr>
          <p:nvPr/>
        </p:nvSpPr>
        <p:spPr>
          <a:xfrm>
            <a:off x="4058430" y="3594970"/>
            <a:ext cx="3796840" cy="5880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smtClean="0">
                <a:latin typeface="Courier" charset="0"/>
                <a:ea typeface="Courier" charset="0"/>
                <a:cs typeface="Courier" charset="0"/>
              </a:rPr>
              <a:t>Suyash Shekhar</a:t>
            </a:r>
            <a:endParaRPr lang="en-US" sz="3200" dirty="0">
              <a:latin typeface="Courier" charset="0"/>
              <a:ea typeface="Courier" charset="0"/>
              <a:cs typeface="Courier" charset="0"/>
            </a:endParaRPr>
          </a:p>
        </p:txBody>
      </p:sp>
    </p:spTree>
    <p:extLst>
      <p:ext uri="{BB962C8B-B14F-4D97-AF65-F5344CB8AC3E}">
        <p14:creationId xmlns:p14="http://schemas.microsoft.com/office/powerpoint/2010/main" val="1670954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84" y="1970468"/>
            <a:ext cx="10970274" cy="2575856"/>
          </a:xfrm>
          <a:prstGeom prst="rect">
            <a:avLst/>
          </a:prstGeom>
        </p:spPr>
      </p:pic>
    </p:spTree>
    <p:extLst>
      <p:ext uri="{BB962C8B-B14F-4D97-AF65-F5344CB8AC3E}">
        <p14:creationId xmlns:p14="http://schemas.microsoft.com/office/powerpoint/2010/main" val="547401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83" y="977810"/>
            <a:ext cx="5323998" cy="458586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364" y="977810"/>
            <a:ext cx="5919501" cy="4667012"/>
          </a:xfrm>
          <a:prstGeom prst="rect">
            <a:avLst/>
          </a:prstGeom>
        </p:spPr>
      </p:pic>
    </p:spTree>
    <p:extLst>
      <p:ext uri="{BB962C8B-B14F-4D97-AF65-F5344CB8AC3E}">
        <p14:creationId xmlns:p14="http://schemas.microsoft.com/office/powerpoint/2010/main" val="268418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16" y="2679164"/>
            <a:ext cx="10706100" cy="1409700"/>
          </a:xfrm>
          <a:prstGeom prst="rect">
            <a:avLst/>
          </a:prstGeom>
        </p:spPr>
      </p:pic>
    </p:spTree>
    <p:extLst>
      <p:ext uri="{BB962C8B-B14F-4D97-AF65-F5344CB8AC3E}">
        <p14:creationId xmlns:p14="http://schemas.microsoft.com/office/powerpoint/2010/main" val="1710637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76" y="361915"/>
            <a:ext cx="9821501" cy="6186991"/>
          </a:xfrm>
          <a:prstGeom prst="rect">
            <a:avLst/>
          </a:prstGeom>
        </p:spPr>
      </p:pic>
    </p:spTree>
    <p:extLst>
      <p:ext uri="{BB962C8B-B14F-4D97-AF65-F5344CB8AC3E}">
        <p14:creationId xmlns:p14="http://schemas.microsoft.com/office/powerpoint/2010/main" val="803075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7" y="2188383"/>
            <a:ext cx="11354873" cy="2322587"/>
          </a:xfrm>
          <a:prstGeom prst="rect">
            <a:avLst/>
          </a:prstGeom>
        </p:spPr>
      </p:pic>
    </p:spTree>
    <p:extLst>
      <p:ext uri="{BB962C8B-B14F-4D97-AF65-F5344CB8AC3E}">
        <p14:creationId xmlns:p14="http://schemas.microsoft.com/office/powerpoint/2010/main" val="205131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318" y="240658"/>
            <a:ext cx="7864589" cy="6617342"/>
          </a:xfrm>
          <a:prstGeom prst="rect">
            <a:avLst/>
          </a:prstGeom>
        </p:spPr>
      </p:pic>
    </p:spTree>
    <p:extLst>
      <p:ext uri="{BB962C8B-B14F-4D97-AF65-F5344CB8AC3E}">
        <p14:creationId xmlns:p14="http://schemas.microsoft.com/office/powerpoint/2010/main" val="928858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2448058"/>
            <a:ext cx="10782300" cy="1524000"/>
          </a:xfrm>
          <a:prstGeom prst="rect">
            <a:avLst/>
          </a:prstGeom>
        </p:spPr>
      </p:pic>
    </p:spTree>
    <p:extLst>
      <p:ext uri="{BB962C8B-B14F-4D97-AF65-F5344CB8AC3E}">
        <p14:creationId xmlns:p14="http://schemas.microsoft.com/office/powerpoint/2010/main" val="359240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50" y="270456"/>
            <a:ext cx="10058400" cy="6320790"/>
          </a:xfrm>
          <a:prstGeom prst="rect">
            <a:avLst/>
          </a:prstGeom>
        </p:spPr>
      </p:pic>
    </p:spTree>
    <p:extLst>
      <p:ext uri="{BB962C8B-B14F-4D97-AF65-F5344CB8AC3E}">
        <p14:creationId xmlns:p14="http://schemas.microsoft.com/office/powerpoint/2010/main" val="1683790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5288" y="2438399"/>
            <a:ext cx="11635409" cy="17095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latin typeface="Courier" charset="0"/>
              <a:ea typeface="Courier" charset="0"/>
              <a:cs typeface="Courier" charset="0"/>
            </a:endParaRPr>
          </a:p>
        </p:txBody>
      </p:sp>
      <p:sp>
        <p:nvSpPr>
          <p:cNvPr id="3" name="Title 1"/>
          <p:cNvSpPr txBox="1">
            <a:spLocks/>
          </p:cNvSpPr>
          <p:nvPr/>
        </p:nvSpPr>
        <p:spPr>
          <a:xfrm>
            <a:off x="1338943" y="2367643"/>
            <a:ext cx="9895114" cy="1779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Here we are again, what is a tree?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508919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34097" y="296215"/>
            <a:ext cx="10779615" cy="6168979"/>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DISCLAIMER: The following slides contain disturbing corner cases of dfs using a stack which can be confusing at first and then continue to remain confusing for a long time. The following content is not necessary for CS2010 and so if you do not want to get confused any further, please take out your phones and browse instagram until the tutor announces that it is safe to look back at the screen again.</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85627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432" b="11359"/>
          <a:stretch/>
        </p:blipFill>
        <p:spPr>
          <a:xfrm>
            <a:off x="0" y="1"/>
            <a:ext cx="12192000" cy="6858000"/>
          </a:xfrm>
          <a:prstGeom prst="rect">
            <a:avLst/>
          </a:prstGeom>
        </p:spPr>
      </p:pic>
      <p:sp>
        <p:nvSpPr>
          <p:cNvPr id="5" name="Title 1"/>
          <p:cNvSpPr>
            <a:spLocks noGrp="1"/>
          </p:cNvSpPr>
          <p:nvPr>
            <p:ph type="ctrTitle"/>
          </p:nvPr>
        </p:nvSpPr>
        <p:spPr>
          <a:xfrm>
            <a:off x="2106459" y="3908120"/>
            <a:ext cx="7979082" cy="2404997"/>
          </a:xfrm>
          <a:effectLst>
            <a:glow rad="63500">
              <a:schemeClr val="accent4">
                <a:satMod val="175000"/>
                <a:alpha val="40000"/>
              </a:schemeClr>
            </a:glow>
            <a:outerShdw blurRad="50800" dist="76200" dir="13500000" algn="br" rotWithShape="0">
              <a:prstClr val="black">
                <a:alpha val="40000"/>
              </a:prstClr>
            </a:outerShdw>
          </a:effectLst>
        </p:spPr>
        <p:txBody>
          <a:bodyPr>
            <a:noAutofit/>
          </a:bodyPr>
          <a:lstStyle/>
          <a:p>
            <a:r>
              <a:rPr lang="en-US" dirty="0" smtClean="0">
                <a:ln>
                  <a:solidFill>
                    <a:schemeClr val="tx1"/>
                  </a:solidFill>
                </a:ln>
                <a:solidFill>
                  <a:schemeClr val="bg1"/>
                </a:solidFill>
                <a:latin typeface="Courier" charset="0"/>
                <a:ea typeface="Courier" charset="0"/>
                <a:cs typeface="Courier" charset="0"/>
              </a:rPr>
              <a:t>How to get out of the Maze Runner maze?</a:t>
            </a:r>
            <a:endParaRPr lang="en-US" dirty="0">
              <a:ln>
                <a:solidFill>
                  <a:schemeClr val="tx1"/>
                </a:solidFill>
              </a:ln>
              <a:solidFill>
                <a:schemeClr val="bg1"/>
              </a:solidFill>
              <a:latin typeface="Courier" charset="0"/>
              <a:ea typeface="Courier" charset="0"/>
              <a:cs typeface="Courier" charset="0"/>
            </a:endParaRPr>
          </a:p>
        </p:txBody>
      </p:sp>
    </p:spTree>
    <p:extLst>
      <p:ext uri="{BB962C8B-B14F-4D97-AF65-F5344CB8AC3E}">
        <p14:creationId xmlns:p14="http://schemas.microsoft.com/office/powerpoint/2010/main" val="998505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38943" y="2367643"/>
            <a:ext cx="9895114" cy="1779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How different are BFS and DFS really?</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781103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9087" y="0"/>
            <a:ext cx="11342913" cy="6629400"/>
          </a:xfrm>
        </p:spPr>
        <p:txBody>
          <a:bodyPr>
            <a:noAutofit/>
          </a:bodyPr>
          <a:lstStyle/>
          <a:p>
            <a:pPr algn="l"/>
            <a:r>
              <a:rPr lang="en-US" sz="2800" dirty="0">
                <a:latin typeface="Courier" charset="0"/>
                <a:ea typeface="Courier" charset="0"/>
                <a:cs typeface="Courier" charset="0"/>
              </a:rPr>
              <a:t>def </a:t>
            </a:r>
            <a:r>
              <a:rPr lang="en-US" sz="2800" dirty="0">
                <a:solidFill>
                  <a:srgbClr val="C00000"/>
                </a:solidFill>
                <a:latin typeface="Courier" charset="0"/>
                <a:ea typeface="Courier" charset="0"/>
                <a:cs typeface="Courier" charset="0"/>
              </a:rPr>
              <a:t>bfs</a:t>
            </a:r>
            <a:r>
              <a:rPr lang="en-US" sz="2800" dirty="0">
                <a:latin typeface="Courier" charset="0"/>
                <a:ea typeface="Courier" charset="0"/>
                <a:cs typeface="Courier" charset="0"/>
              </a:rPr>
              <a:t>(graph, start):</a:t>
            </a:r>
            <a:br>
              <a:rPr lang="en-US" sz="2800" dirty="0">
                <a:latin typeface="Courier" charset="0"/>
                <a:ea typeface="Courier" charset="0"/>
                <a:cs typeface="Courier" charset="0"/>
              </a:rPr>
            </a:br>
            <a:r>
              <a:rPr lang="en-US" sz="2800" dirty="0" smtClean="0">
                <a:latin typeface="Courier" charset="0"/>
                <a:ea typeface="Courier" charset="0"/>
                <a:cs typeface="Courier" charset="0"/>
              </a:rPr>
              <a:t>	visited</a:t>
            </a:r>
            <a:r>
              <a:rPr lang="en-US" sz="2800" dirty="0">
                <a:latin typeface="Courier" charset="0"/>
                <a:ea typeface="Courier" charset="0"/>
                <a:cs typeface="Courier" charset="0"/>
              </a:rPr>
              <a:t>, </a:t>
            </a:r>
            <a:r>
              <a:rPr lang="en-US" sz="2800" dirty="0">
                <a:solidFill>
                  <a:srgbClr val="C00000"/>
                </a:solidFill>
                <a:latin typeface="Courier" charset="0"/>
                <a:ea typeface="Courier" charset="0"/>
                <a:cs typeface="Courier" charset="0"/>
              </a:rPr>
              <a:t>queue</a:t>
            </a:r>
            <a:r>
              <a:rPr lang="en-US" sz="2800" dirty="0">
                <a:latin typeface="Courier" charset="0"/>
                <a:ea typeface="Courier" charset="0"/>
                <a:cs typeface="Courier" charset="0"/>
              </a:rPr>
              <a:t> = set(), [start]</a:t>
            </a:r>
            <a:br>
              <a:rPr lang="en-US" sz="2800" dirty="0">
                <a:latin typeface="Courier" charset="0"/>
                <a:ea typeface="Courier" charset="0"/>
                <a:cs typeface="Courier" charset="0"/>
              </a:rPr>
            </a:br>
            <a:r>
              <a:rPr lang="en-US" sz="2800" dirty="0" smtClean="0">
                <a:latin typeface="Courier" charset="0"/>
                <a:ea typeface="Courier" charset="0"/>
                <a:cs typeface="Courier" charset="0"/>
              </a:rPr>
              <a:t>	while </a:t>
            </a:r>
            <a:r>
              <a:rPr lang="en-US" sz="2800" dirty="0">
                <a:solidFill>
                  <a:srgbClr val="C00000"/>
                </a:solidFill>
                <a:latin typeface="Courier" charset="0"/>
                <a:ea typeface="Courier" charset="0"/>
                <a:cs typeface="Courier" charset="0"/>
              </a:rPr>
              <a:t>queue</a:t>
            </a:r>
            <a:r>
              <a:rPr lang="en-US" sz="2800" dirty="0">
                <a:latin typeface="Courier" charset="0"/>
                <a:ea typeface="Courier" charset="0"/>
                <a:cs typeface="Courier" charset="0"/>
              </a:rPr>
              <a:t>:</a:t>
            </a:r>
            <a:br>
              <a:rPr lang="en-US" sz="2800" dirty="0">
                <a:latin typeface="Courier" charset="0"/>
                <a:ea typeface="Courier" charset="0"/>
                <a:cs typeface="Courier" charset="0"/>
              </a:rPr>
            </a:br>
            <a:r>
              <a:rPr lang="en-US" sz="2800" dirty="0" smtClean="0">
                <a:latin typeface="Courier" charset="0"/>
                <a:ea typeface="Courier" charset="0"/>
                <a:cs typeface="Courier" charset="0"/>
              </a:rPr>
              <a:t>		vertex </a:t>
            </a:r>
            <a:r>
              <a:rPr lang="en-US" sz="2800" dirty="0">
                <a:latin typeface="Courier" charset="0"/>
                <a:ea typeface="Courier" charset="0"/>
                <a:cs typeface="Courier" charset="0"/>
              </a:rPr>
              <a:t>= </a:t>
            </a:r>
            <a:r>
              <a:rPr lang="en-US" sz="2800" dirty="0" smtClean="0">
                <a:solidFill>
                  <a:srgbClr val="C00000"/>
                </a:solidFill>
                <a:latin typeface="Courier" charset="0"/>
                <a:ea typeface="Courier" charset="0"/>
                <a:cs typeface="Courier" charset="0"/>
              </a:rPr>
              <a:t>queue.dequeue()</a:t>
            </a:r>
            <a:r>
              <a:rPr lang="en-US" sz="2800" dirty="0">
                <a:latin typeface="Courier" charset="0"/>
                <a:ea typeface="Courier" charset="0"/>
                <a:cs typeface="Courier" charset="0"/>
              </a:rPr>
              <a:t/>
            </a:r>
            <a:br>
              <a:rPr lang="en-US" sz="2800" dirty="0">
                <a:latin typeface="Courier" charset="0"/>
                <a:ea typeface="Courier" charset="0"/>
                <a:cs typeface="Courier" charset="0"/>
              </a:rPr>
            </a:br>
            <a:r>
              <a:rPr lang="en-US" sz="2800" dirty="0" smtClean="0">
                <a:latin typeface="Courier" charset="0"/>
                <a:ea typeface="Courier" charset="0"/>
                <a:cs typeface="Courier" charset="0"/>
              </a:rPr>
              <a:t>		if </a:t>
            </a:r>
            <a:r>
              <a:rPr lang="en-US" sz="2800" dirty="0">
                <a:latin typeface="Courier" charset="0"/>
                <a:ea typeface="Courier" charset="0"/>
                <a:cs typeface="Courier" charset="0"/>
              </a:rPr>
              <a:t>vertex not in visited:</a:t>
            </a:r>
            <a:br>
              <a:rPr lang="en-US" sz="2800" dirty="0">
                <a:latin typeface="Courier" charset="0"/>
                <a:ea typeface="Courier" charset="0"/>
                <a:cs typeface="Courier" charset="0"/>
              </a:rPr>
            </a:br>
            <a:r>
              <a:rPr lang="en-US" sz="2800" dirty="0" smtClean="0">
                <a:latin typeface="Courier" charset="0"/>
                <a:ea typeface="Courier" charset="0"/>
                <a:cs typeface="Courier" charset="0"/>
              </a:rPr>
              <a:t>			visited.add(vertex</a:t>
            </a:r>
            <a:r>
              <a:rPr lang="en-US" sz="2800" dirty="0">
                <a:latin typeface="Courier" charset="0"/>
                <a:ea typeface="Courier" charset="0"/>
                <a:cs typeface="Courier" charset="0"/>
              </a:rPr>
              <a:t>)</a:t>
            </a:r>
            <a:br>
              <a:rPr lang="en-US" sz="2800" dirty="0">
                <a:latin typeface="Courier" charset="0"/>
                <a:ea typeface="Courier" charset="0"/>
                <a:cs typeface="Courier" charset="0"/>
              </a:rPr>
            </a:br>
            <a:r>
              <a:rPr lang="en-US" sz="2800" dirty="0" smtClean="0">
                <a:latin typeface="Courier" charset="0"/>
                <a:ea typeface="Courier" charset="0"/>
                <a:cs typeface="Courier" charset="0"/>
              </a:rPr>
              <a:t>			</a:t>
            </a:r>
            <a:r>
              <a:rPr lang="en-US" sz="2800" dirty="0" smtClean="0">
                <a:solidFill>
                  <a:srgbClr val="C00000"/>
                </a:solidFill>
                <a:latin typeface="Courier" charset="0"/>
                <a:ea typeface="Courier" charset="0"/>
                <a:cs typeface="Courier" charset="0"/>
              </a:rPr>
              <a:t>queue</a:t>
            </a:r>
            <a:r>
              <a:rPr lang="en-US" sz="2800" dirty="0" smtClean="0">
                <a:latin typeface="Courier" charset="0"/>
                <a:ea typeface="Courier" charset="0"/>
                <a:cs typeface="Courier" charset="0"/>
              </a:rPr>
              <a:t>.extend(graph[vertex</a:t>
            </a:r>
            <a:r>
              <a:rPr lang="en-US" sz="2800" dirty="0">
                <a:latin typeface="Courier" charset="0"/>
                <a:ea typeface="Courier" charset="0"/>
                <a:cs typeface="Courier" charset="0"/>
              </a:rPr>
              <a:t>] - visited)</a:t>
            </a:r>
            <a:br>
              <a:rPr lang="en-US" sz="2800" dirty="0">
                <a:latin typeface="Courier" charset="0"/>
                <a:ea typeface="Courier" charset="0"/>
                <a:cs typeface="Courier" charset="0"/>
              </a:rPr>
            </a:br>
            <a:r>
              <a:rPr lang="en-US" sz="2800" dirty="0">
                <a:latin typeface="Courier" charset="0"/>
                <a:ea typeface="Courier" charset="0"/>
                <a:cs typeface="Courier" charset="0"/>
              </a:rPr>
              <a:t>return </a:t>
            </a:r>
            <a:r>
              <a:rPr lang="en-US" sz="2800" dirty="0" smtClean="0">
                <a:latin typeface="Courier" charset="0"/>
                <a:ea typeface="Courier" charset="0"/>
                <a:cs typeface="Courier" charset="0"/>
              </a:rPr>
              <a:t>visited</a:t>
            </a:r>
            <a:br>
              <a:rPr lang="en-US" sz="2800" dirty="0" smtClean="0">
                <a:latin typeface="Courier" charset="0"/>
                <a:ea typeface="Courier" charset="0"/>
                <a:cs typeface="Courier" charset="0"/>
              </a:rPr>
            </a:br>
            <a:r>
              <a:rPr lang="en-US" sz="2800" dirty="0">
                <a:latin typeface="Courier" charset="0"/>
                <a:ea typeface="Courier" charset="0"/>
                <a:cs typeface="Courier" charset="0"/>
              </a:rPr>
              <a:t/>
            </a:r>
            <a:br>
              <a:rPr lang="en-US" sz="2800" dirty="0">
                <a:latin typeface="Courier" charset="0"/>
                <a:ea typeface="Courier" charset="0"/>
                <a:cs typeface="Courier" charset="0"/>
              </a:rPr>
            </a:br>
            <a:r>
              <a:rPr lang="en-US" sz="2800" dirty="0" smtClean="0">
                <a:latin typeface="Courier" charset="0"/>
                <a:ea typeface="Courier" charset="0"/>
                <a:cs typeface="Courier" charset="0"/>
              </a:rPr>
              <a:t/>
            </a:r>
            <a:br>
              <a:rPr lang="en-US" sz="2800" dirty="0" smtClean="0">
                <a:latin typeface="Courier" charset="0"/>
                <a:ea typeface="Courier" charset="0"/>
                <a:cs typeface="Courier" charset="0"/>
              </a:rPr>
            </a:br>
            <a:r>
              <a:rPr lang="en-US" sz="2800" dirty="0">
                <a:latin typeface="Courier" charset="0"/>
                <a:ea typeface="Courier" charset="0"/>
                <a:cs typeface="Courier" charset="0"/>
              </a:rPr>
              <a:t/>
            </a:r>
            <a:br>
              <a:rPr lang="en-US" sz="2800" dirty="0">
                <a:latin typeface="Courier" charset="0"/>
                <a:ea typeface="Courier" charset="0"/>
                <a:cs typeface="Courier" charset="0"/>
              </a:rPr>
            </a:br>
            <a:endParaRPr lang="en-US" sz="2800" dirty="0">
              <a:latin typeface="Courier" charset="0"/>
              <a:ea typeface="Courier" charset="0"/>
              <a:cs typeface="Courier" charset="0"/>
            </a:endParaRPr>
          </a:p>
        </p:txBody>
      </p:sp>
      <p:sp>
        <p:nvSpPr>
          <p:cNvPr id="4" name="Title 1"/>
          <p:cNvSpPr txBox="1">
            <a:spLocks/>
          </p:cNvSpPr>
          <p:nvPr/>
        </p:nvSpPr>
        <p:spPr>
          <a:xfrm>
            <a:off x="4684643" y="180044"/>
            <a:ext cx="2822713"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BFS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445025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9087" y="-1"/>
            <a:ext cx="11359242" cy="66294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Courier" charset="0"/>
                <a:ea typeface="Courier" charset="0"/>
                <a:cs typeface="Courier" charset="0"/>
              </a:rPr>
              <a:t>def </a:t>
            </a:r>
            <a:r>
              <a:rPr lang="en-US" sz="2800" dirty="0">
                <a:solidFill>
                  <a:srgbClr val="00B050"/>
                </a:solidFill>
                <a:latin typeface="Courier" charset="0"/>
                <a:ea typeface="Courier" charset="0"/>
                <a:cs typeface="Courier" charset="0"/>
              </a:rPr>
              <a:t>dfs</a:t>
            </a:r>
            <a:r>
              <a:rPr lang="en-US" sz="2800" dirty="0">
                <a:latin typeface="Courier" charset="0"/>
                <a:ea typeface="Courier" charset="0"/>
                <a:cs typeface="Courier" charset="0"/>
              </a:rPr>
              <a:t>(graph, start):</a:t>
            </a:r>
            <a:br>
              <a:rPr lang="en-US" sz="2800" dirty="0">
                <a:latin typeface="Courier" charset="0"/>
                <a:ea typeface="Courier" charset="0"/>
                <a:cs typeface="Courier" charset="0"/>
              </a:rPr>
            </a:br>
            <a:r>
              <a:rPr lang="en-US" sz="2800" dirty="0" smtClean="0">
                <a:latin typeface="Courier" charset="0"/>
                <a:ea typeface="Courier" charset="0"/>
                <a:cs typeface="Courier" charset="0"/>
              </a:rPr>
              <a:t>	visited</a:t>
            </a:r>
            <a:r>
              <a:rPr lang="en-US" sz="2800" dirty="0">
                <a:latin typeface="Courier" charset="0"/>
                <a:ea typeface="Courier" charset="0"/>
                <a:cs typeface="Courier" charset="0"/>
              </a:rPr>
              <a:t>, </a:t>
            </a:r>
            <a:r>
              <a:rPr lang="en-US" sz="2800" dirty="0">
                <a:solidFill>
                  <a:srgbClr val="00B050"/>
                </a:solidFill>
                <a:latin typeface="Courier" charset="0"/>
                <a:ea typeface="Courier" charset="0"/>
                <a:cs typeface="Courier" charset="0"/>
              </a:rPr>
              <a:t>stack</a:t>
            </a:r>
            <a:r>
              <a:rPr lang="en-US" sz="2800" dirty="0">
                <a:latin typeface="Courier" charset="0"/>
                <a:ea typeface="Courier" charset="0"/>
                <a:cs typeface="Courier" charset="0"/>
              </a:rPr>
              <a:t> = set(), [start]</a:t>
            </a:r>
            <a:br>
              <a:rPr lang="en-US" sz="2800" dirty="0">
                <a:latin typeface="Courier" charset="0"/>
                <a:ea typeface="Courier" charset="0"/>
                <a:cs typeface="Courier" charset="0"/>
              </a:rPr>
            </a:br>
            <a:r>
              <a:rPr lang="en-US" sz="2800" dirty="0" smtClean="0">
                <a:latin typeface="Courier" charset="0"/>
                <a:ea typeface="Courier" charset="0"/>
                <a:cs typeface="Courier" charset="0"/>
              </a:rPr>
              <a:t>	while </a:t>
            </a:r>
            <a:r>
              <a:rPr lang="en-US" sz="2800" dirty="0">
                <a:latin typeface="Courier" charset="0"/>
                <a:ea typeface="Courier" charset="0"/>
                <a:cs typeface="Courier" charset="0"/>
              </a:rPr>
              <a:t>stack:</a:t>
            </a:r>
            <a:br>
              <a:rPr lang="en-US" sz="2800" dirty="0">
                <a:latin typeface="Courier" charset="0"/>
                <a:ea typeface="Courier" charset="0"/>
                <a:cs typeface="Courier" charset="0"/>
              </a:rPr>
            </a:br>
            <a:r>
              <a:rPr lang="en-US" sz="2800" dirty="0" smtClean="0">
                <a:latin typeface="Courier" charset="0"/>
                <a:ea typeface="Courier" charset="0"/>
                <a:cs typeface="Courier" charset="0"/>
              </a:rPr>
              <a:t>		vertex </a:t>
            </a:r>
            <a:r>
              <a:rPr lang="en-US" sz="2800" dirty="0">
                <a:latin typeface="Courier" charset="0"/>
                <a:ea typeface="Courier" charset="0"/>
                <a:cs typeface="Courier" charset="0"/>
              </a:rPr>
              <a:t>= </a:t>
            </a:r>
            <a:r>
              <a:rPr lang="en-US" sz="2800" dirty="0">
                <a:solidFill>
                  <a:srgbClr val="00B050"/>
                </a:solidFill>
                <a:latin typeface="Courier" charset="0"/>
                <a:ea typeface="Courier" charset="0"/>
                <a:cs typeface="Courier" charset="0"/>
              </a:rPr>
              <a:t>stack.pop()</a:t>
            </a:r>
            <a:r>
              <a:rPr lang="en-US" sz="2800" dirty="0">
                <a:latin typeface="Courier" charset="0"/>
                <a:ea typeface="Courier" charset="0"/>
                <a:cs typeface="Courier" charset="0"/>
              </a:rPr>
              <a:t/>
            </a:r>
            <a:br>
              <a:rPr lang="en-US" sz="2800" dirty="0">
                <a:latin typeface="Courier" charset="0"/>
                <a:ea typeface="Courier" charset="0"/>
                <a:cs typeface="Courier" charset="0"/>
              </a:rPr>
            </a:br>
            <a:r>
              <a:rPr lang="en-US" sz="2800" dirty="0" smtClean="0">
                <a:latin typeface="Courier" charset="0"/>
                <a:ea typeface="Courier" charset="0"/>
                <a:cs typeface="Courier" charset="0"/>
              </a:rPr>
              <a:t>		if </a:t>
            </a:r>
            <a:r>
              <a:rPr lang="en-US" sz="2800" dirty="0">
                <a:latin typeface="Courier" charset="0"/>
                <a:ea typeface="Courier" charset="0"/>
                <a:cs typeface="Courier" charset="0"/>
              </a:rPr>
              <a:t>vertex not in visited:</a:t>
            </a:r>
            <a:br>
              <a:rPr lang="en-US" sz="2800" dirty="0">
                <a:latin typeface="Courier" charset="0"/>
                <a:ea typeface="Courier" charset="0"/>
                <a:cs typeface="Courier" charset="0"/>
              </a:rPr>
            </a:br>
            <a:r>
              <a:rPr lang="en-US" sz="2800" dirty="0" smtClean="0">
                <a:latin typeface="Courier" charset="0"/>
                <a:ea typeface="Courier" charset="0"/>
                <a:cs typeface="Courier" charset="0"/>
              </a:rPr>
              <a:t>			visited.add(vertex</a:t>
            </a:r>
            <a:r>
              <a:rPr lang="en-US" sz="2800" dirty="0">
                <a:latin typeface="Courier" charset="0"/>
                <a:ea typeface="Courier" charset="0"/>
                <a:cs typeface="Courier" charset="0"/>
              </a:rPr>
              <a:t>)</a:t>
            </a:r>
            <a:br>
              <a:rPr lang="en-US" sz="2800" dirty="0">
                <a:latin typeface="Courier" charset="0"/>
                <a:ea typeface="Courier" charset="0"/>
                <a:cs typeface="Courier" charset="0"/>
              </a:rPr>
            </a:br>
            <a:r>
              <a:rPr lang="en-US" sz="2800" dirty="0" smtClean="0">
                <a:latin typeface="Courier" charset="0"/>
                <a:ea typeface="Courier" charset="0"/>
                <a:cs typeface="Courier" charset="0"/>
              </a:rPr>
              <a:t>			</a:t>
            </a:r>
            <a:r>
              <a:rPr lang="en-US" sz="2800" dirty="0" smtClean="0">
                <a:solidFill>
                  <a:srgbClr val="00B050"/>
                </a:solidFill>
                <a:latin typeface="Courier" charset="0"/>
                <a:ea typeface="Courier" charset="0"/>
                <a:cs typeface="Courier" charset="0"/>
              </a:rPr>
              <a:t>stack</a:t>
            </a:r>
            <a:r>
              <a:rPr lang="en-US" sz="2800" dirty="0" smtClean="0">
                <a:latin typeface="Courier" charset="0"/>
                <a:ea typeface="Courier" charset="0"/>
                <a:cs typeface="Courier" charset="0"/>
              </a:rPr>
              <a:t>.extend(graph[vertex</a:t>
            </a:r>
            <a:r>
              <a:rPr lang="en-US" sz="2800" dirty="0">
                <a:latin typeface="Courier" charset="0"/>
                <a:ea typeface="Courier" charset="0"/>
                <a:cs typeface="Courier" charset="0"/>
              </a:rPr>
              <a:t>] - visited)</a:t>
            </a:r>
            <a:br>
              <a:rPr lang="en-US" sz="2800" dirty="0">
                <a:latin typeface="Courier" charset="0"/>
                <a:ea typeface="Courier" charset="0"/>
                <a:cs typeface="Courier" charset="0"/>
              </a:rPr>
            </a:br>
            <a:r>
              <a:rPr lang="en-US" sz="2800" dirty="0">
                <a:latin typeface="Courier" charset="0"/>
                <a:ea typeface="Courier" charset="0"/>
                <a:cs typeface="Courier" charset="0"/>
              </a:rPr>
              <a:t>return </a:t>
            </a:r>
            <a:r>
              <a:rPr lang="en-US" sz="2800" dirty="0" smtClean="0">
                <a:latin typeface="Courier" charset="0"/>
                <a:ea typeface="Courier" charset="0"/>
                <a:cs typeface="Courier" charset="0"/>
              </a:rPr>
              <a:t>visited</a:t>
            </a:r>
          </a:p>
          <a:p>
            <a:pPr algn="l"/>
            <a:endParaRPr lang="en-US" sz="2800" dirty="0">
              <a:latin typeface="Courier" charset="0"/>
              <a:ea typeface="Courier" charset="0"/>
              <a:cs typeface="Courier" charset="0"/>
            </a:endParaRPr>
          </a:p>
          <a:p>
            <a:pPr algn="l"/>
            <a:endParaRPr lang="en-US" sz="2800" dirty="0" smtClean="0">
              <a:latin typeface="Courier" charset="0"/>
              <a:ea typeface="Courier" charset="0"/>
              <a:cs typeface="Courier" charset="0"/>
            </a:endParaRPr>
          </a:p>
          <a:p>
            <a:pPr algn="l"/>
            <a:endParaRPr lang="en-US" sz="2800" dirty="0">
              <a:latin typeface="Courier" charset="0"/>
              <a:ea typeface="Courier" charset="0"/>
              <a:cs typeface="Courier" charset="0"/>
            </a:endParaRPr>
          </a:p>
          <a:p>
            <a:pPr algn="l"/>
            <a:endParaRPr lang="en-US" sz="2800" dirty="0">
              <a:latin typeface="Courier" charset="0"/>
              <a:ea typeface="Courier" charset="0"/>
              <a:cs typeface="Courier" charset="0"/>
            </a:endParaRPr>
          </a:p>
        </p:txBody>
      </p:sp>
      <p:sp>
        <p:nvSpPr>
          <p:cNvPr id="5" name="Title 1"/>
          <p:cNvSpPr txBox="1">
            <a:spLocks/>
          </p:cNvSpPr>
          <p:nvPr/>
        </p:nvSpPr>
        <p:spPr>
          <a:xfrm>
            <a:off x="4684643" y="180044"/>
            <a:ext cx="2822713"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 DFS?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836522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7" y="0"/>
            <a:ext cx="9118218" cy="6858000"/>
          </a:xfrm>
          <a:prstGeom prst="rect">
            <a:avLst/>
          </a:prstGeom>
        </p:spPr>
      </p:pic>
    </p:spTree>
    <p:extLst>
      <p:ext uri="{BB962C8B-B14F-4D97-AF65-F5344CB8AC3E}">
        <p14:creationId xmlns:p14="http://schemas.microsoft.com/office/powerpoint/2010/main" val="375794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53"/>
          <a:stretch/>
        </p:blipFill>
        <p:spPr>
          <a:xfrm>
            <a:off x="1848677" y="19878"/>
            <a:ext cx="9033495" cy="6838122"/>
          </a:xfrm>
          <a:prstGeom prst="rect">
            <a:avLst/>
          </a:prstGeom>
        </p:spPr>
      </p:pic>
    </p:spTree>
    <p:extLst>
      <p:ext uri="{BB962C8B-B14F-4D97-AF65-F5344CB8AC3E}">
        <p14:creationId xmlns:p14="http://schemas.microsoft.com/office/powerpoint/2010/main" val="1945783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60" t="2030" r="860" b="2028"/>
          <a:stretch/>
        </p:blipFill>
        <p:spPr>
          <a:xfrm>
            <a:off x="1630017" y="139148"/>
            <a:ext cx="8945218" cy="6579704"/>
          </a:xfrm>
          <a:prstGeom prst="rect">
            <a:avLst/>
          </a:prstGeom>
        </p:spPr>
      </p:pic>
    </p:spTree>
    <p:extLst>
      <p:ext uri="{BB962C8B-B14F-4D97-AF65-F5344CB8AC3E}">
        <p14:creationId xmlns:p14="http://schemas.microsoft.com/office/powerpoint/2010/main" val="895870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930" y="0"/>
            <a:ext cx="6442621" cy="6858000"/>
          </a:xfrm>
          <a:prstGeom prst="rect">
            <a:avLst/>
          </a:prstGeom>
        </p:spPr>
      </p:pic>
    </p:spTree>
    <p:extLst>
      <p:ext uri="{BB962C8B-B14F-4D97-AF65-F5344CB8AC3E}">
        <p14:creationId xmlns:p14="http://schemas.microsoft.com/office/powerpoint/2010/main" val="228117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958180" y="2106386"/>
            <a:ext cx="10618777" cy="2318656"/>
          </a:xfrm>
        </p:spPr>
        <p:txBody>
          <a:bodyPr>
            <a:normAutofit fontScale="90000"/>
          </a:bodyPr>
          <a:lstStyle/>
          <a:p>
            <a:r>
              <a:rPr lang="en-US" dirty="0">
                <a:latin typeface="Courier" charset="0"/>
                <a:ea typeface="Courier" charset="0"/>
                <a:cs typeface="Courier" charset="0"/>
              </a:rPr>
              <a:t>http://</a:t>
            </a:r>
            <a:r>
              <a:rPr lang="en-US" dirty="0" err="1">
                <a:latin typeface="Courier" charset="0"/>
                <a:ea typeface="Courier" charset="0"/>
                <a:cs typeface="Courier" charset="0"/>
              </a:rPr>
              <a:t>www.egr.unlv.edu</a:t>
            </a:r>
            <a:r>
              <a:rPr lang="en-US" dirty="0">
                <a:latin typeface="Courier" charset="0"/>
                <a:ea typeface="Courier" charset="0"/>
                <a:cs typeface="Courier" charset="0"/>
              </a:rPr>
              <a:t>/~</a:t>
            </a:r>
            <a:r>
              <a:rPr lang="en-US" dirty="0" err="1">
                <a:latin typeface="Courier" charset="0"/>
                <a:ea typeface="Courier" charset="0"/>
                <a:cs typeface="Courier" charset="0"/>
              </a:rPr>
              <a:t>larmore</a:t>
            </a:r>
            <a:r>
              <a:rPr lang="en-US" dirty="0">
                <a:latin typeface="Courier" charset="0"/>
                <a:ea typeface="Courier" charset="0"/>
                <a:cs typeface="Courier" charset="0"/>
              </a:rPr>
              <a:t>/Courses/CSC477/</a:t>
            </a:r>
            <a:r>
              <a:rPr lang="en-US" dirty="0" err="1">
                <a:latin typeface="Courier" charset="0"/>
                <a:ea typeface="Courier" charset="0"/>
                <a:cs typeface="Courier" charset="0"/>
              </a:rPr>
              <a:t>bfsDfs.pdf</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3566759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857460" y="2358887"/>
            <a:ext cx="636105" cy="154864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ourier" charset="0"/>
                <a:ea typeface="Courier" charset="0"/>
                <a:cs typeface="Courier" charset="0"/>
              </a:rPr>
              <a:t>BYE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883322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4167808" y="2530257"/>
            <a:ext cx="3684105" cy="1014608"/>
          </a:xfrm>
        </p:spPr>
        <p:txBody>
          <a:bodyPr>
            <a:normAutofit/>
          </a:bodyPr>
          <a:lstStyle/>
          <a:p>
            <a:r>
              <a:rPr lang="en-US" dirty="0" smtClean="0">
                <a:latin typeface="Courier" charset="0"/>
                <a:ea typeface="Courier" charset="0"/>
                <a:cs typeface="Courier" charset="0"/>
              </a:rPr>
              <a:t>bfs/dfs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45141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1502229" y="2204358"/>
            <a:ext cx="9095014" cy="1748722"/>
          </a:xfrm>
        </p:spPr>
        <p:txBody>
          <a:bodyPr>
            <a:normAutofit fontScale="90000"/>
          </a:bodyPr>
          <a:lstStyle/>
          <a:p>
            <a:r>
              <a:rPr lang="en-US" dirty="0">
                <a:latin typeface="Courier" charset="0"/>
                <a:ea typeface="Courier" charset="0"/>
                <a:cs typeface="Courier" charset="0"/>
              </a:rPr>
              <a:t>D</a:t>
            </a:r>
            <a:r>
              <a:rPr lang="en-US" dirty="0" smtClean="0">
                <a:latin typeface="Courier" charset="0"/>
                <a:ea typeface="Courier" charset="0"/>
                <a:cs typeface="Courier" charset="0"/>
              </a:rPr>
              <a:t>ifferent from </a:t>
            </a:r>
            <a:br>
              <a:rPr lang="en-US" dirty="0" smtClean="0">
                <a:latin typeface="Courier" charset="0"/>
                <a:ea typeface="Courier" charset="0"/>
                <a:cs typeface="Courier" charset="0"/>
              </a:rPr>
            </a:br>
            <a:r>
              <a:rPr lang="en-US" dirty="0" smtClean="0">
                <a:latin typeface="Courier" charset="0"/>
                <a:ea typeface="Courier" charset="0"/>
                <a:cs typeface="Courier" charset="0"/>
              </a:rPr>
              <a:t>Binary Tree Traversal</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540683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908" y="132521"/>
            <a:ext cx="7306125" cy="6344432"/>
          </a:xfrm>
        </p:spPr>
        <p:txBody>
          <a:bodyPr>
            <a:noAutofit/>
          </a:bodyPr>
          <a:lstStyle/>
          <a:p>
            <a:pPr algn="l"/>
            <a:r>
              <a:rPr lang="en-US" sz="3200" dirty="0">
                <a:latin typeface="Courier" charset="0"/>
                <a:ea typeface="Courier" charset="0"/>
                <a:cs typeface="Courier" charset="0"/>
              </a:rPr>
              <a:t>for all v in </a:t>
            </a:r>
            <a:r>
              <a:rPr lang="en-US" sz="3200" dirty="0" smtClean="0">
                <a:latin typeface="Courier" charset="0"/>
                <a:ea typeface="Courier" charset="0"/>
                <a:cs typeface="Courier" charset="0"/>
              </a:rPr>
              <a:t>V</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0</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a:t>
            </a:r>
            <a:r>
              <a:rPr lang="en-US" sz="3200" dirty="0" smtClean="0">
                <a:latin typeface="Courier" charset="0"/>
                <a:ea typeface="Courier" charset="0"/>
                <a:cs typeface="Courier" charset="0"/>
              </a:rPr>
              <a:t>1</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Q </a:t>
            </a:r>
            <a:r>
              <a:rPr lang="en-US" sz="3200" dirty="0" smtClean="0">
                <a:solidFill>
                  <a:srgbClr val="00B050"/>
                </a:solidFill>
                <a:latin typeface="Courier" charset="0"/>
                <a:ea typeface="Courier" charset="0"/>
                <a:cs typeface="Courier" charset="0"/>
                <a:sym typeface="Wingdings"/>
              </a:rPr>
              <a:t></a:t>
            </a:r>
            <a:r>
              <a:rPr lang="en-US" sz="3200" dirty="0" smtClean="0">
                <a:solidFill>
                  <a:srgbClr val="00B050"/>
                </a:solidFill>
                <a:latin typeface="Courier" charset="0"/>
                <a:ea typeface="Courier" charset="0"/>
                <a:cs typeface="Courier" charset="0"/>
              </a:rPr>
              <a:t> </a:t>
            </a:r>
            <a:r>
              <a:rPr lang="en-US" sz="3200" dirty="0">
                <a:solidFill>
                  <a:srgbClr val="00B050"/>
                </a:solidFill>
                <a:latin typeface="Courier" charset="0"/>
                <a:ea typeface="Courier" charset="0"/>
                <a:cs typeface="Courier" charset="0"/>
              </a:rPr>
              <a:t>{s}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visited[s</a:t>
            </a:r>
            <a:r>
              <a:rPr lang="en-US" sz="3200" dirty="0">
                <a:solidFill>
                  <a:srgbClr val="00B050"/>
                </a:solidFill>
                <a:latin typeface="Courier" charset="0"/>
                <a:ea typeface="Courier" charset="0"/>
                <a:cs typeface="Courier" charset="0"/>
              </a:rPr>
              <a:t>] </a:t>
            </a:r>
            <a:r>
              <a:rPr lang="en-US" sz="3200" dirty="0" smtClean="0">
                <a:solidFill>
                  <a:srgbClr val="00B050"/>
                </a:solidFill>
                <a:latin typeface="Courier" charset="0"/>
                <a:ea typeface="Courier" charset="0"/>
                <a:cs typeface="Courier" charset="0"/>
                <a:sym typeface="Wingdings"/>
              </a:rPr>
              <a:t></a:t>
            </a:r>
            <a:r>
              <a:rPr lang="en-US" sz="3200" dirty="0" smtClean="0">
                <a:solidFill>
                  <a:srgbClr val="00B050"/>
                </a:solidFill>
                <a:latin typeface="Courier" charset="0"/>
                <a:ea typeface="Courier" charset="0"/>
                <a:cs typeface="Courier" charset="0"/>
              </a:rPr>
              <a:t> 1</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r>
            <a:br>
              <a:rPr lang="en-US" sz="3200" dirty="0">
                <a:latin typeface="Courier" charset="0"/>
                <a:ea typeface="Courier" charset="0"/>
                <a:cs typeface="Courier" charset="0"/>
              </a:rPr>
            </a:br>
            <a:r>
              <a:rPr lang="en-US" sz="3200" dirty="0" smtClean="0">
                <a:latin typeface="Courier" charset="0"/>
                <a:ea typeface="Courier" charset="0"/>
                <a:cs typeface="Courier" charset="0"/>
              </a:rPr>
              <a:t>while </a:t>
            </a:r>
            <a:r>
              <a:rPr lang="en-US" sz="3200" dirty="0">
                <a:latin typeface="Courier" charset="0"/>
                <a:ea typeface="Courier" charset="0"/>
                <a:cs typeface="Courier" charset="0"/>
              </a:rPr>
              <a:t>Q is not </a:t>
            </a:r>
            <a:r>
              <a:rPr lang="en-US" sz="3200" dirty="0" smtClean="0">
                <a:latin typeface="Courier" charset="0"/>
                <a:ea typeface="Courier" charset="0"/>
                <a:cs typeface="Courier" charset="0"/>
              </a:rPr>
              <a:t>empty</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solidFill>
                  <a:srgbClr val="C00000"/>
                </a:solidFill>
                <a:latin typeface="Courier" charset="0"/>
                <a:ea typeface="Courier" charset="0"/>
                <a:cs typeface="Courier" charset="0"/>
              </a:rPr>
              <a:t>u </a:t>
            </a:r>
            <a:r>
              <a:rPr lang="en-US" sz="3200" dirty="0" smtClean="0">
                <a:solidFill>
                  <a:srgbClr val="C00000"/>
                </a:solidFill>
                <a:latin typeface="Courier" charset="0"/>
                <a:ea typeface="Courier" charset="0"/>
                <a:cs typeface="Courier" charset="0"/>
                <a:sym typeface="Wingdings"/>
              </a:rPr>
              <a:t></a:t>
            </a:r>
            <a:r>
              <a:rPr lang="en-US" sz="3200" dirty="0" smtClean="0">
                <a:solidFill>
                  <a:srgbClr val="C00000"/>
                </a:solidFill>
                <a:latin typeface="Courier" charset="0"/>
                <a:ea typeface="Courier" charset="0"/>
                <a:cs typeface="Courier" charset="0"/>
              </a:rPr>
              <a:t> </a:t>
            </a:r>
            <a:r>
              <a:rPr lang="en-US" sz="3200" dirty="0">
                <a:solidFill>
                  <a:srgbClr val="C00000"/>
                </a:solidFill>
                <a:latin typeface="Courier" charset="0"/>
                <a:ea typeface="Courier" charset="0"/>
                <a:cs typeface="Courier" charset="0"/>
              </a:rPr>
              <a:t>Q.dequeue</a:t>
            </a:r>
            <a:r>
              <a:rPr lang="en-US" sz="3200" dirty="0" smtClean="0">
                <a:solidFill>
                  <a:srgbClr val="C00000"/>
                </a:solidFill>
                <a:latin typeface="Courier" charset="0"/>
                <a:ea typeface="Courier" charset="0"/>
                <a:cs typeface="Courier" charset="0"/>
              </a:rPr>
              <a:t>()</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adjacent to u </a:t>
            </a:r>
            <a:br>
              <a:rPr lang="en-US" sz="3200" dirty="0">
                <a:latin typeface="Courier" charset="0"/>
                <a:ea typeface="Courier" charset="0"/>
                <a:cs typeface="Courier" charset="0"/>
              </a:rPr>
            </a:br>
            <a:r>
              <a:rPr lang="en-US" sz="3200" dirty="0" smtClean="0">
                <a:latin typeface="Courier" charset="0"/>
                <a:ea typeface="Courier" charset="0"/>
                <a:cs typeface="Courier" charset="0"/>
              </a:rPr>
              <a:t>		</a:t>
            </a:r>
            <a:r>
              <a:rPr lang="en-US" sz="3200" dirty="0" smtClean="0">
                <a:solidFill>
                  <a:srgbClr val="00B050"/>
                </a:solidFill>
                <a:latin typeface="Courier" charset="0"/>
                <a:ea typeface="Courier" charset="0"/>
                <a:cs typeface="Courier" charset="0"/>
              </a:rPr>
              <a:t>if </a:t>
            </a:r>
            <a:r>
              <a:rPr lang="en-US" sz="3200" dirty="0">
                <a:solidFill>
                  <a:srgbClr val="00B050"/>
                </a:solidFill>
                <a:latin typeface="Courier" charset="0"/>
                <a:ea typeface="Courier" charset="0"/>
                <a:cs typeface="Courier" charset="0"/>
              </a:rPr>
              <a:t>visited[v] = </a:t>
            </a:r>
            <a:r>
              <a:rPr lang="en-US" sz="3200" dirty="0" smtClean="0">
                <a:solidFill>
                  <a:srgbClr val="00B050"/>
                </a:solidFill>
                <a:latin typeface="Courier" charset="0"/>
                <a:ea typeface="Courier" charset="0"/>
                <a:cs typeface="Courier" charset="0"/>
              </a:rPr>
              <a:t>0</a:t>
            </a:r>
            <a:br>
              <a:rPr lang="en-US" sz="3200" dirty="0" smtClean="0">
                <a:solidFill>
                  <a:srgbClr val="00B050"/>
                </a:solidFill>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true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u</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a:t>
            </a:r>
            <a:r>
              <a:rPr lang="en-US" sz="3200" dirty="0" smtClean="0">
                <a:solidFill>
                  <a:srgbClr val="C00000"/>
                </a:solidFill>
                <a:latin typeface="Courier" charset="0"/>
                <a:ea typeface="Courier" charset="0"/>
                <a:cs typeface="Courier" charset="0"/>
              </a:rPr>
              <a:t>Q.enqueue(v</a:t>
            </a:r>
            <a:r>
              <a:rPr lang="en-US" sz="3200" dirty="0">
                <a:solidFill>
                  <a:srgbClr val="C00000"/>
                </a:solidFill>
                <a:latin typeface="Courier" charset="0"/>
                <a:ea typeface="Courier" charset="0"/>
                <a:cs typeface="Courier" charset="0"/>
              </a:rPr>
              <a:t>)</a:t>
            </a:r>
          </a:p>
        </p:txBody>
      </p:sp>
      <p:sp>
        <p:nvSpPr>
          <p:cNvPr id="3" name="Title 1"/>
          <p:cNvSpPr txBox="1">
            <a:spLocks/>
          </p:cNvSpPr>
          <p:nvPr/>
        </p:nvSpPr>
        <p:spPr>
          <a:xfrm>
            <a:off x="6718488" y="114730"/>
            <a:ext cx="2822713"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BFS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596944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908" y="132521"/>
            <a:ext cx="7306125" cy="6344432"/>
          </a:xfrm>
        </p:spPr>
        <p:txBody>
          <a:bodyPr>
            <a:noAutofit/>
          </a:bodyPr>
          <a:lstStyle/>
          <a:p>
            <a:pPr algn="l"/>
            <a:r>
              <a:rPr lang="en-US" sz="3200" dirty="0">
                <a:solidFill>
                  <a:srgbClr val="00B050"/>
                </a:solidFill>
                <a:latin typeface="Courier" charset="0"/>
                <a:ea typeface="Courier" charset="0"/>
                <a:cs typeface="Courier" charset="0"/>
              </a:rPr>
              <a:t>DFSrec(u</a:t>
            </a:r>
            <a:r>
              <a:rPr lang="en-US" sz="3200" dirty="0" smtClean="0">
                <a:solidFill>
                  <a:srgbClr val="00B050"/>
                </a:solidFill>
                <a:latin typeface="Courier" charset="0"/>
                <a:ea typeface="Courier" charset="0"/>
                <a:cs typeface="Courier" charset="0"/>
              </a:rPr>
              <a:t>)</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visited[u</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1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adjacent to u </a:t>
            </a:r>
            <a:r>
              <a:rPr lang="en-US" sz="3200" dirty="0" smtClean="0">
                <a:latin typeface="Courier" charset="0"/>
                <a:ea typeface="Courier" charset="0"/>
                <a:cs typeface="Courier" charset="0"/>
              </a:rPr>
              <a:t>		if </a:t>
            </a:r>
            <a:r>
              <a:rPr lang="en-US" sz="3200" dirty="0">
                <a:latin typeface="Courier" charset="0"/>
                <a:ea typeface="Courier" charset="0"/>
                <a:cs typeface="Courier" charset="0"/>
              </a:rPr>
              <a:t>visited[v] = 0 </a:t>
            </a: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u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a:t>
            </a:r>
            <a:r>
              <a:rPr lang="en-US" sz="3200" dirty="0" smtClean="0">
                <a:solidFill>
                  <a:srgbClr val="00B050"/>
                </a:solidFill>
                <a:latin typeface="Courier" charset="0"/>
                <a:ea typeface="Courier" charset="0"/>
                <a:cs typeface="Courier" charset="0"/>
              </a:rPr>
              <a:t>DFSrec(v</a:t>
            </a:r>
            <a:r>
              <a:rPr lang="en-US" sz="3200" dirty="0">
                <a:solidFill>
                  <a:srgbClr val="00B050"/>
                </a:solidFill>
                <a:latin typeface="Courier" charset="0"/>
                <a:ea typeface="Courier" charset="0"/>
                <a:cs typeface="Courier" charset="0"/>
              </a:rPr>
              <a:t>)</a:t>
            </a:r>
            <a:r>
              <a:rPr lang="en-US" sz="3200" dirty="0">
                <a:latin typeface="Courier" charset="0"/>
                <a:ea typeface="Courier" charset="0"/>
                <a:cs typeface="Courier" charset="0"/>
              </a:rPr>
              <a:t>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r>
            <a:br>
              <a:rPr lang="en-US" sz="3200" dirty="0">
                <a:latin typeface="Courier" charset="0"/>
                <a:ea typeface="Courier" charset="0"/>
                <a:cs typeface="Courier" charset="0"/>
              </a:rPr>
            </a:b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in </a:t>
            </a:r>
            <a:r>
              <a:rPr lang="en-US" sz="3200" dirty="0" smtClean="0">
                <a:latin typeface="Courier" charset="0"/>
                <a:ea typeface="Courier" charset="0"/>
                <a:cs typeface="Courier" charset="0"/>
              </a:rPr>
              <a:t>V</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0</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a:t>
            </a:r>
            <a:r>
              <a:rPr lang="en-US" sz="3200" dirty="0" smtClean="0">
                <a:latin typeface="Courier" charset="0"/>
                <a:ea typeface="Courier" charset="0"/>
                <a:cs typeface="Courier" charset="0"/>
              </a:rPr>
              <a:t>1</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DFSrec(s)</a:t>
            </a:r>
            <a:endParaRPr lang="en-US" sz="3200" dirty="0">
              <a:solidFill>
                <a:srgbClr val="00B050"/>
              </a:solidFill>
              <a:latin typeface="Courier" charset="0"/>
              <a:ea typeface="Courier" charset="0"/>
              <a:cs typeface="Courier" charset="0"/>
            </a:endParaRPr>
          </a:p>
        </p:txBody>
      </p:sp>
      <p:sp>
        <p:nvSpPr>
          <p:cNvPr id="3" name="Title 1"/>
          <p:cNvSpPr txBox="1">
            <a:spLocks/>
          </p:cNvSpPr>
          <p:nvPr/>
        </p:nvSpPr>
        <p:spPr>
          <a:xfrm>
            <a:off x="6718488" y="114730"/>
            <a:ext cx="2822713"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DFS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124577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17309" y="2334986"/>
            <a:ext cx="4327070" cy="2073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Courier" charset="0"/>
                <a:ea typeface="Courier" charset="0"/>
                <a:cs typeface="Courier" charset="0"/>
              </a:rPr>
              <a:t>void backtrack(u</a:t>
            </a:r>
            <a:r>
              <a:rPr lang="en-US" sz="2800" dirty="0" smtClean="0">
                <a:latin typeface="Courier" charset="0"/>
                <a:ea typeface="Courier" charset="0"/>
                <a:cs typeface="Courier" charset="0"/>
              </a:rPr>
              <a:t>)</a:t>
            </a: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if </a:t>
            </a:r>
            <a:r>
              <a:rPr lang="en-US" sz="2800" dirty="0">
                <a:latin typeface="Courier" charset="0"/>
                <a:ea typeface="Courier" charset="0"/>
                <a:cs typeface="Courier" charset="0"/>
              </a:rPr>
              <a:t>(u == -1) </a:t>
            </a:r>
            <a:endParaRPr lang="en-US" sz="2800" dirty="0" smtClean="0">
              <a:latin typeface="Courier" charset="0"/>
              <a:ea typeface="Courier" charset="0"/>
              <a:cs typeface="Courier" charset="0"/>
            </a:endParaRP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	stop</a:t>
            </a: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backtrack(p[u</a:t>
            </a:r>
            <a:r>
              <a:rPr lang="en-US" sz="2800" dirty="0">
                <a:latin typeface="Courier" charset="0"/>
                <a:ea typeface="Courier" charset="0"/>
                <a:cs typeface="Courier" charset="0"/>
              </a:rPr>
              <a:t>]) </a:t>
            </a:r>
            <a:endParaRPr lang="en-US" sz="2800" dirty="0" smtClean="0">
              <a:latin typeface="Courier" charset="0"/>
              <a:ea typeface="Courier" charset="0"/>
              <a:cs typeface="Courier" charset="0"/>
            </a:endParaRP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Output u</a:t>
            </a:r>
          </a:p>
        </p:txBody>
      </p:sp>
      <p:sp>
        <p:nvSpPr>
          <p:cNvPr id="5" name="Title 1"/>
          <p:cNvSpPr txBox="1">
            <a:spLocks/>
          </p:cNvSpPr>
          <p:nvPr/>
        </p:nvSpPr>
        <p:spPr>
          <a:xfrm>
            <a:off x="718459" y="229030"/>
            <a:ext cx="10891156" cy="992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Path Reconstruction</a:t>
            </a:r>
            <a:endParaRPr lang="en-US" dirty="0">
              <a:latin typeface="Courier" charset="0"/>
              <a:ea typeface="Courier" charset="0"/>
              <a:cs typeface="Courier" charset="0"/>
            </a:endParaRPr>
          </a:p>
        </p:txBody>
      </p:sp>
      <p:sp>
        <p:nvSpPr>
          <p:cNvPr id="4" name="Title 1"/>
          <p:cNvSpPr txBox="1">
            <a:spLocks/>
          </p:cNvSpPr>
          <p:nvPr/>
        </p:nvSpPr>
        <p:spPr>
          <a:xfrm>
            <a:off x="7100208" y="2334986"/>
            <a:ext cx="3113313" cy="2073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Courier" charset="0"/>
                <a:ea typeface="Courier" charset="0"/>
                <a:cs typeface="Courier" charset="0"/>
              </a:rPr>
              <a:t>i </a:t>
            </a:r>
            <a:r>
              <a:rPr lang="en-US" sz="2800" dirty="0" smtClean="0">
                <a:latin typeface="Courier" charset="0"/>
                <a:ea typeface="Courier" charset="0"/>
                <a:cs typeface="Courier" charset="0"/>
                <a:sym typeface="Wingdings"/>
              </a:rPr>
              <a:t></a:t>
            </a:r>
            <a:r>
              <a:rPr lang="en-US" sz="2800" dirty="0" smtClean="0">
                <a:latin typeface="Courier" charset="0"/>
                <a:ea typeface="Courier" charset="0"/>
                <a:cs typeface="Courier" charset="0"/>
              </a:rPr>
              <a:t> </a:t>
            </a:r>
            <a:r>
              <a:rPr lang="en-US" sz="2800" dirty="0">
                <a:latin typeface="Courier" charset="0"/>
                <a:ea typeface="Courier" charset="0"/>
                <a:cs typeface="Courier" charset="0"/>
              </a:rPr>
              <a:t>t </a:t>
            </a:r>
          </a:p>
          <a:p>
            <a:pPr algn="l"/>
            <a:r>
              <a:rPr lang="en-US" sz="2800" dirty="0" smtClean="0">
                <a:latin typeface="Courier" charset="0"/>
                <a:ea typeface="Courier" charset="0"/>
                <a:cs typeface="Courier" charset="0"/>
              </a:rPr>
              <a:t>while </a:t>
            </a:r>
            <a:r>
              <a:rPr lang="en-US" sz="2800" dirty="0">
                <a:latin typeface="Courier" charset="0"/>
                <a:ea typeface="Courier" charset="0"/>
                <a:cs typeface="Courier" charset="0"/>
              </a:rPr>
              <a:t>i != </a:t>
            </a:r>
            <a:r>
              <a:rPr lang="en-US" sz="2800" dirty="0" smtClean="0">
                <a:latin typeface="Courier" charset="0"/>
                <a:ea typeface="Courier" charset="0"/>
                <a:cs typeface="Courier" charset="0"/>
              </a:rPr>
              <a:t>s</a:t>
            </a: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Output I</a:t>
            </a:r>
          </a:p>
          <a:p>
            <a:pPr algn="l"/>
            <a:r>
              <a:rPr lang="en-US" sz="2800" dirty="0">
                <a:latin typeface="Courier" charset="0"/>
                <a:ea typeface="Courier" charset="0"/>
                <a:cs typeface="Courier" charset="0"/>
              </a:rPr>
              <a:t>	</a:t>
            </a:r>
            <a:r>
              <a:rPr lang="en-US" sz="2800" dirty="0" smtClean="0">
                <a:latin typeface="Courier" charset="0"/>
                <a:ea typeface="Courier" charset="0"/>
                <a:cs typeface="Courier" charset="0"/>
              </a:rPr>
              <a:t>i </a:t>
            </a:r>
            <a:r>
              <a:rPr lang="en-US" sz="2800" dirty="0" smtClean="0">
                <a:latin typeface="Courier" charset="0"/>
                <a:ea typeface="Courier" charset="0"/>
                <a:cs typeface="Courier" charset="0"/>
                <a:sym typeface="Wingdings"/>
              </a:rPr>
              <a:t></a:t>
            </a:r>
            <a:r>
              <a:rPr lang="en-US" sz="2800" dirty="0" smtClean="0">
                <a:latin typeface="Courier" charset="0"/>
                <a:ea typeface="Courier" charset="0"/>
                <a:cs typeface="Courier" charset="0"/>
              </a:rPr>
              <a:t> </a:t>
            </a:r>
            <a:r>
              <a:rPr lang="en-US" sz="2800" dirty="0">
                <a:latin typeface="Courier" charset="0"/>
                <a:ea typeface="Courier" charset="0"/>
                <a:cs typeface="Courier" charset="0"/>
              </a:rPr>
              <a:t>p[i] </a:t>
            </a:r>
            <a:endParaRPr lang="en-US" sz="2800" dirty="0" smtClean="0">
              <a:latin typeface="Courier" charset="0"/>
              <a:ea typeface="Courier" charset="0"/>
              <a:cs typeface="Courier" charset="0"/>
            </a:endParaRPr>
          </a:p>
          <a:p>
            <a:pPr algn="l"/>
            <a:r>
              <a:rPr lang="en-US" sz="2800" dirty="0" smtClean="0">
                <a:latin typeface="Courier" charset="0"/>
                <a:ea typeface="Courier" charset="0"/>
                <a:cs typeface="Courier" charset="0"/>
              </a:rPr>
              <a:t>Output </a:t>
            </a:r>
            <a:r>
              <a:rPr lang="en-US" sz="2800" dirty="0">
                <a:latin typeface="Courier" charset="0"/>
                <a:ea typeface="Courier" charset="0"/>
                <a:cs typeface="Courier" charset="0"/>
              </a:rPr>
              <a:t>s</a:t>
            </a:r>
            <a:endParaRPr lang="en-US" sz="2800" dirty="0" smtClean="0">
              <a:latin typeface="Courier" charset="0"/>
              <a:ea typeface="Courier" charset="0"/>
              <a:cs typeface="Courier" charset="0"/>
            </a:endParaRPr>
          </a:p>
        </p:txBody>
      </p:sp>
      <p:sp>
        <p:nvSpPr>
          <p:cNvPr id="6" name="Title 1"/>
          <p:cNvSpPr txBox="1">
            <a:spLocks/>
          </p:cNvSpPr>
          <p:nvPr/>
        </p:nvSpPr>
        <p:spPr>
          <a:xfrm>
            <a:off x="1387930" y="4807726"/>
            <a:ext cx="3985829" cy="71489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smtClean="0">
                <a:solidFill>
                  <a:srgbClr val="00B050"/>
                </a:solidFill>
                <a:latin typeface="Courier" charset="0"/>
                <a:ea typeface="Courier" charset="0"/>
                <a:cs typeface="Courier" charset="0"/>
              </a:rPr>
              <a:t>Correct Order</a:t>
            </a:r>
            <a:endParaRPr lang="en-US" sz="4000" dirty="0">
              <a:solidFill>
                <a:srgbClr val="00B050"/>
              </a:solidFill>
              <a:latin typeface="Courier" charset="0"/>
              <a:ea typeface="Courier" charset="0"/>
              <a:cs typeface="Courier" charset="0"/>
            </a:endParaRPr>
          </a:p>
        </p:txBody>
      </p:sp>
      <p:sp>
        <p:nvSpPr>
          <p:cNvPr id="7" name="Title 1"/>
          <p:cNvSpPr txBox="1">
            <a:spLocks/>
          </p:cNvSpPr>
          <p:nvPr/>
        </p:nvSpPr>
        <p:spPr>
          <a:xfrm>
            <a:off x="6438902" y="4807726"/>
            <a:ext cx="4435927" cy="71489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rgbClr val="C00000"/>
                </a:solidFill>
                <a:latin typeface="Courier" charset="0"/>
                <a:ea typeface="Courier" charset="0"/>
                <a:cs typeface="Courier" charset="0"/>
              </a:rPr>
              <a:t>Reversed Order</a:t>
            </a:r>
            <a:endParaRPr lang="en-US" sz="4000" dirty="0">
              <a:solidFill>
                <a:srgbClr val="C00000"/>
              </a:solidFill>
              <a:latin typeface="Courier" charset="0"/>
              <a:ea typeface="Courier" charset="0"/>
              <a:cs typeface="Courier" charset="0"/>
            </a:endParaRPr>
          </a:p>
        </p:txBody>
      </p:sp>
    </p:spTree>
    <p:extLst>
      <p:ext uri="{BB962C8B-B14F-4D97-AF65-F5344CB8AC3E}">
        <p14:creationId xmlns:p14="http://schemas.microsoft.com/office/powerpoint/2010/main" val="1713531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46231" y="2691685"/>
            <a:ext cx="6554601" cy="85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urier" charset="0"/>
                <a:ea typeface="Courier" charset="0"/>
                <a:cs typeface="Courier" charset="0"/>
              </a:rPr>
              <a:t>Topological Sort</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313157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908" y="132521"/>
            <a:ext cx="7306125" cy="6344432"/>
          </a:xfrm>
        </p:spPr>
        <p:txBody>
          <a:bodyPr>
            <a:noAutofit/>
          </a:bodyPr>
          <a:lstStyle/>
          <a:p>
            <a:pPr algn="l"/>
            <a:r>
              <a:rPr lang="en-US" sz="3200" dirty="0" smtClean="0">
                <a:solidFill>
                  <a:srgbClr val="C00000"/>
                </a:solidFill>
                <a:latin typeface="Courier" charset="0"/>
                <a:ea typeface="Courier" charset="0"/>
                <a:cs typeface="Courier" charset="0"/>
              </a:rPr>
              <a:t>myList = []</a:t>
            </a:r>
            <a:r>
              <a:rPr lang="en-US" sz="3200" dirty="0" smtClean="0">
                <a:solidFill>
                  <a:srgbClr val="00B050"/>
                </a:solidFill>
                <a:latin typeface="Courier" charset="0"/>
                <a:ea typeface="Courier" charset="0"/>
                <a:cs typeface="Courier" charset="0"/>
              </a:rPr>
              <a:t/>
            </a:r>
            <a:br>
              <a:rPr lang="en-US" sz="3200" dirty="0" smtClean="0">
                <a:solidFill>
                  <a:srgbClr val="00B050"/>
                </a:solidFill>
                <a:latin typeface="Courier" charset="0"/>
                <a:ea typeface="Courier" charset="0"/>
                <a:cs typeface="Courier" charset="0"/>
              </a:rPr>
            </a:br>
            <a:r>
              <a:rPr lang="en-US" sz="3200" dirty="0" smtClean="0">
                <a:solidFill>
                  <a:srgbClr val="00B050"/>
                </a:solidFill>
                <a:latin typeface="Courier" charset="0"/>
                <a:ea typeface="Courier" charset="0"/>
                <a:cs typeface="Courier" charset="0"/>
              </a:rPr>
              <a:t>DFSrec(u)</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visited[u</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1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adjacent to u </a:t>
            </a:r>
            <a:r>
              <a:rPr lang="en-US" sz="3200" dirty="0" smtClean="0">
                <a:latin typeface="Courier" charset="0"/>
                <a:ea typeface="Courier" charset="0"/>
                <a:cs typeface="Courier" charset="0"/>
              </a:rPr>
              <a:t>		if </a:t>
            </a:r>
            <a:r>
              <a:rPr lang="en-US" sz="3200" dirty="0">
                <a:latin typeface="Courier" charset="0"/>
                <a:ea typeface="Courier" charset="0"/>
                <a:cs typeface="Courier" charset="0"/>
              </a:rPr>
              <a:t>visited[v] = 0 </a:t>
            </a: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u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t>
            </a:r>
            <a:r>
              <a:rPr lang="en-US" sz="3200" dirty="0" smtClean="0">
                <a:latin typeface="Courier" charset="0"/>
                <a:ea typeface="Courier" charset="0"/>
                <a:cs typeface="Courier" charset="0"/>
              </a:rPr>
              <a:t>		</a:t>
            </a:r>
            <a:r>
              <a:rPr lang="en-US" sz="3200" dirty="0" smtClean="0">
                <a:solidFill>
                  <a:srgbClr val="00B050"/>
                </a:solidFill>
                <a:latin typeface="Courier" charset="0"/>
                <a:ea typeface="Courier" charset="0"/>
                <a:cs typeface="Courier" charset="0"/>
              </a:rPr>
              <a:t>DFSrec(v</a:t>
            </a:r>
            <a:r>
              <a:rPr lang="en-US" sz="3200" dirty="0">
                <a:solidFill>
                  <a:srgbClr val="00B050"/>
                </a:solidFill>
                <a:latin typeface="Courier" charset="0"/>
                <a:ea typeface="Courier" charset="0"/>
                <a:cs typeface="Courier" charset="0"/>
              </a:rPr>
              <a:t>)</a:t>
            </a:r>
            <a:r>
              <a:rPr lang="en-US" sz="3200" dirty="0">
                <a:latin typeface="Courier" charset="0"/>
                <a:ea typeface="Courier" charset="0"/>
                <a:cs typeface="Courier" charset="0"/>
              </a:rPr>
              <a:t> </a:t>
            </a:r>
            <a:r>
              <a:rPr lang="en-US" sz="3200" dirty="0" smtClean="0">
                <a:latin typeface="Courier" charset="0"/>
                <a:ea typeface="Courier" charset="0"/>
                <a:cs typeface="Courier" charset="0"/>
              </a:rPr>
              <a:t/>
            </a:r>
            <a:br>
              <a:rPr lang="en-US" sz="3200" dirty="0" smtClean="0">
                <a:latin typeface="Courier" charset="0"/>
                <a:ea typeface="Courier" charset="0"/>
                <a:cs typeface="Courier" charset="0"/>
              </a:rPr>
            </a:br>
            <a:r>
              <a:rPr lang="en-US" sz="3200" dirty="0">
                <a:latin typeface="Courier" charset="0"/>
                <a:ea typeface="Courier" charset="0"/>
                <a:cs typeface="Courier" charset="0"/>
              </a:rPr>
              <a:t/>
            </a:r>
            <a:br>
              <a:rPr lang="en-US" sz="3200" dirty="0">
                <a:latin typeface="Courier" charset="0"/>
                <a:ea typeface="Courier" charset="0"/>
                <a:cs typeface="Courier" charset="0"/>
              </a:rPr>
            </a:br>
            <a:r>
              <a:rPr lang="en-US" sz="3200" dirty="0" smtClean="0">
                <a:latin typeface="Courier" charset="0"/>
                <a:ea typeface="Courier" charset="0"/>
                <a:cs typeface="Courier" charset="0"/>
              </a:rPr>
              <a:t>for </a:t>
            </a:r>
            <a:r>
              <a:rPr lang="en-US" sz="3200" dirty="0">
                <a:latin typeface="Courier" charset="0"/>
                <a:ea typeface="Courier" charset="0"/>
                <a:cs typeface="Courier" charset="0"/>
              </a:rPr>
              <a:t>all v in </a:t>
            </a:r>
            <a:r>
              <a:rPr lang="en-US" sz="3200" dirty="0" smtClean="0">
                <a:latin typeface="Courier" charset="0"/>
                <a:ea typeface="Courier" charset="0"/>
                <a:cs typeface="Courier" charset="0"/>
              </a:rPr>
              <a:t>V</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visited[v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0</a:t>
            </a:r>
            <a:br>
              <a:rPr lang="en-US" sz="3200" dirty="0" smtClean="0">
                <a:latin typeface="Courier" charset="0"/>
                <a:ea typeface="Courier" charset="0"/>
                <a:cs typeface="Courier" charset="0"/>
              </a:rPr>
            </a:br>
            <a:r>
              <a:rPr lang="en-US" sz="3200" dirty="0" smtClean="0">
                <a:latin typeface="Courier" charset="0"/>
                <a:ea typeface="Courier" charset="0"/>
                <a:cs typeface="Courier" charset="0"/>
              </a:rPr>
              <a:t>	p[v</a:t>
            </a:r>
            <a:r>
              <a:rPr lang="en-US" sz="3200" dirty="0">
                <a:latin typeface="Courier" charset="0"/>
                <a:ea typeface="Courier" charset="0"/>
                <a:cs typeface="Courier" charset="0"/>
              </a:rPr>
              <a:t>] </a:t>
            </a:r>
            <a:r>
              <a:rPr lang="en-US" sz="3200" dirty="0" smtClean="0">
                <a:latin typeface="Courier" charset="0"/>
                <a:ea typeface="Courier" charset="0"/>
                <a:cs typeface="Courier" charset="0"/>
                <a:sym typeface="Wingdings"/>
              </a:rPr>
              <a:t></a:t>
            </a:r>
            <a:r>
              <a:rPr lang="en-US" sz="3200" dirty="0" smtClean="0">
                <a:latin typeface="Courier" charset="0"/>
                <a:ea typeface="Courier" charset="0"/>
                <a:cs typeface="Courier" charset="0"/>
              </a:rPr>
              <a:t> </a:t>
            </a:r>
            <a:r>
              <a:rPr lang="en-US" sz="3200" dirty="0">
                <a:latin typeface="Courier" charset="0"/>
                <a:ea typeface="Courier" charset="0"/>
                <a:cs typeface="Courier" charset="0"/>
              </a:rPr>
              <a:t>-</a:t>
            </a:r>
            <a:r>
              <a:rPr lang="en-US" sz="3200" dirty="0" smtClean="0">
                <a:latin typeface="Courier" charset="0"/>
                <a:ea typeface="Courier" charset="0"/>
                <a:cs typeface="Courier" charset="0"/>
              </a:rPr>
              <a:t>1</a:t>
            </a:r>
            <a:br>
              <a:rPr lang="en-US" sz="3200" dirty="0" smtClean="0">
                <a:latin typeface="Courier" charset="0"/>
                <a:ea typeface="Courier" charset="0"/>
                <a:cs typeface="Courier" charset="0"/>
              </a:rPr>
            </a:br>
            <a:r>
              <a:rPr lang="en-US" sz="3200" dirty="0" smtClean="0">
                <a:solidFill>
                  <a:srgbClr val="00B050"/>
                </a:solidFill>
                <a:latin typeface="Courier" charset="0"/>
                <a:ea typeface="Courier" charset="0"/>
                <a:cs typeface="Courier" charset="0"/>
              </a:rPr>
              <a:t>DFSrec(s)</a:t>
            </a:r>
            <a:r>
              <a:rPr lang="en-US" sz="3200" dirty="0">
                <a:solidFill>
                  <a:srgbClr val="00B050"/>
                </a:solidFill>
                <a:latin typeface="Courier" charset="0"/>
                <a:ea typeface="Courier" charset="0"/>
                <a:cs typeface="Courier" charset="0"/>
              </a:rPr>
              <a:t/>
            </a:r>
            <a:br>
              <a:rPr lang="en-US" sz="3200" dirty="0">
                <a:solidFill>
                  <a:srgbClr val="00B050"/>
                </a:solidFill>
                <a:latin typeface="Courier" charset="0"/>
                <a:ea typeface="Courier" charset="0"/>
                <a:cs typeface="Courier" charset="0"/>
              </a:rPr>
            </a:br>
            <a:r>
              <a:rPr lang="en-US" sz="3200" dirty="0" smtClean="0">
                <a:solidFill>
                  <a:srgbClr val="00B050"/>
                </a:solidFill>
                <a:latin typeface="Courier" charset="0"/>
                <a:ea typeface="Courier" charset="0"/>
                <a:cs typeface="Courier" charset="0"/>
              </a:rPr>
              <a:t/>
            </a:r>
            <a:br>
              <a:rPr lang="en-US" sz="3200" dirty="0" smtClean="0">
                <a:solidFill>
                  <a:srgbClr val="00B050"/>
                </a:solidFill>
                <a:latin typeface="Courier" charset="0"/>
                <a:ea typeface="Courier" charset="0"/>
                <a:cs typeface="Courier" charset="0"/>
              </a:rPr>
            </a:br>
            <a:r>
              <a:rPr lang="en-US" sz="3200" dirty="0" smtClean="0">
                <a:solidFill>
                  <a:srgbClr val="00B050"/>
                </a:solidFill>
                <a:latin typeface="Courier" charset="0"/>
                <a:ea typeface="Courier" charset="0"/>
                <a:cs typeface="Courier" charset="0"/>
              </a:rPr>
              <a:t>return </a:t>
            </a:r>
            <a:r>
              <a:rPr lang="en-US" sz="3200" dirty="0" smtClean="0">
                <a:solidFill>
                  <a:srgbClr val="C00000"/>
                </a:solidFill>
                <a:latin typeface="Courier" charset="0"/>
                <a:ea typeface="Courier" charset="0"/>
                <a:cs typeface="Courier" charset="0"/>
              </a:rPr>
              <a:t>myList.reverse()</a:t>
            </a:r>
            <a:endParaRPr lang="en-US" sz="3200" dirty="0">
              <a:solidFill>
                <a:srgbClr val="C00000"/>
              </a:solidFill>
              <a:latin typeface="Courier" charset="0"/>
              <a:ea typeface="Courier" charset="0"/>
              <a:cs typeface="Courier" charset="0"/>
            </a:endParaRPr>
          </a:p>
        </p:txBody>
      </p:sp>
      <p:sp>
        <p:nvSpPr>
          <p:cNvPr id="3" name="Title 1"/>
          <p:cNvSpPr txBox="1">
            <a:spLocks/>
          </p:cNvSpPr>
          <p:nvPr/>
        </p:nvSpPr>
        <p:spPr>
          <a:xfrm>
            <a:off x="6713143" y="363763"/>
            <a:ext cx="5052802" cy="61738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latin typeface="Courier" charset="0"/>
                <a:ea typeface="Courier" charset="0"/>
                <a:cs typeface="Courier" charset="0"/>
              </a:rPr>
              <a:t>DFS(again?)</a:t>
            </a:r>
            <a:endParaRPr lang="en-US" dirty="0">
              <a:latin typeface="Courier" charset="0"/>
              <a:ea typeface="Courier" charset="0"/>
              <a:cs typeface="Courier" charset="0"/>
            </a:endParaRPr>
          </a:p>
        </p:txBody>
      </p:sp>
      <p:cxnSp>
        <p:nvCxnSpPr>
          <p:cNvPr id="5" name="Straight Arrow Connector 4"/>
          <p:cNvCxnSpPr/>
          <p:nvPr/>
        </p:nvCxnSpPr>
        <p:spPr>
          <a:xfrm flipH="1" flipV="1">
            <a:off x="1529892" y="3304737"/>
            <a:ext cx="5507179" cy="70059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7346350" y="3144078"/>
            <a:ext cx="3786389" cy="2417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smtClean="0">
                <a:solidFill>
                  <a:srgbClr val="00B050"/>
                </a:solidFill>
                <a:latin typeface="Courier" charset="0"/>
                <a:ea typeface="Courier" charset="0"/>
                <a:cs typeface="Courier" charset="0"/>
              </a:rPr>
              <a:t>// Add </a:t>
            </a:r>
            <a:r>
              <a:rPr lang="en-US" sz="3200" dirty="0" smtClean="0">
                <a:solidFill>
                  <a:srgbClr val="00B050"/>
                </a:solidFill>
                <a:latin typeface="Courier" charset="0"/>
                <a:ea typeface="Courier" charset="0"/>
                <a:cs typeface="Courier" charset="0"/>
              </a:rPr>
              <a:t>a line here to </a:t>
            </a:r>
            <a:r>
              <a:rPr lang="en-US" sz="3200" smtClean="0">
                <a:solidFill>
                  <a:srgbClr val="00B050"/>
                </a:solidFill>
                <a:latin typeface="Courier" charset="0"/>
                <a:ea typeface="Courier" charset="0"/>
                <a:cs typeface="Courier" charset="0"/>
              </a:rPr>
              <a:t>record down the node u.</a:t>
            </a:r>
            <a:endParaRPr lang="en-US" sz="3200" dirty="0">
              <a:solidFill>
                <a:srgbClr val="00B050"/>
              </a:solidFill>
              <a:latin typeface="Courier" charset="0"/>
              <a:ea typeface="Courier" charset="0"/>
              <a:cs typeface="Courier" charset="0"/>
            </a:endParaRPr>
          </a:p>
        </p:txBody>
      </p:sp>
      <p:sp>
        <p:nvSpPr>
          <p:cNvPr id="11" name="Title 1"/>
          <p:cNvSpPr txBox="1">
            <a:spLocks/>
          </p:cNvSpPr>
          <p:nvPr/>
        </p:nvSpPr>
        <p:spPr>
          <a:xfrm>
            <a:off x="7302068" y="5434884"/>
            <a:ext cx="4244636" cy="6793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smtClean="0">
                <a:solidFill>
                  <a:srgbClr val="C00000"/>
                </a:solidFill>
                <a:latin typeface="Courier" charset="0"/>
                <a:ea typeface="Courier" charset="0"/>
                <a:cs typeface="Courier" charset="0"/>
              </a:rPr>
              <a:t>myList.append(u)</a:t>
            </a:r>
            <a:endParaRPr lang="en-US" sz="3200" dirty="0">
              <a:solidFill>
                <a:srgbClr val="C00000"/>
              </a:solidFill>
              <a:latin typeface="Courier" charset="0"/>
              <a:ea typeface="Courier" charset="0"/>
              <a:cs typeface="Courier" charset="0"/>
            </a:endParaRPr>
          </a:p>
        </p:txBody>
      </p:sp>
    </p:spTree>
    <p:extLst>
      <p:ext uri="{BB962C8B-B14F-4D97-AF65-F5344CB8AC3E}">
        <p14:creationId xmlns:p14="http://schemas.microsoft.com/office/powerpoint/2010/main" val="1740357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4825</TotalTime>
  <Words>178</Words>
  <Application>Microsoft Macintosh PowerPoint</Application>
  <PresentationFormat>Widescreen</PresentationFormat>
  <Paragraphs>39</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Courier</vt:lpstr>
      <vt:lpstr>Wingdings</vt:lpstr>
      <vt:lpstr>Office Theme</vt:lpstr>
      <vt:lpstr>Graph Traversal</vt:lpstr>
      <vt:lpstr>How to get out of the Maze Runner maze?</vt:lpstr>
      <vt:lpstr>bfs/dfs</vt:lpstr>
      <vt:lpstr>Different from  Binary Tree Traversal</vt:lpstr>
      <vt:lpstr>for all v in V  visited[v]  0  p[v]  -1 Q  {s}  visited[s]  1  while Q is not empty  u  Q.dequeue()  for all v adjacent to u    if visited[v] = 0    visited[v]  true     p[v]  u    Q.enqueue(v)</vt:lpstr>
      <vt:lpstr>DFSrec(u)  visited[u]  1   for all v adjacent to u   if visited[v] = 0     p[v]  u     DFSrec(v)    for all v in V  visited[v]  0  p[v]  -1 DFSrec(s)</vt:lpstr>
      <vt:lpstr>PowerPoint Presentation</vt:lpstr>
      <vt:lpstr>PowerPoint Presentation</vt:lpstr>
      <vt:lpstr>myList = [] DFSrec(u)  visited[u]  1   for all v adjacent to u   if visited[v] = 0     p[v]  u     DFSrec(v)   for all v in V  visited[v]  0  p[v]  -1 DFSrec(s)  return myList.reverse()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 bfs(graph, start):  visited, queue = set(), [start]  while queue:   vertex = queue.dequeue()   if vertex not in visited:    visited.add(vertex)    queue.extend(graph[vertex] - visited) return visited    </vt:lpstr>
      <vt:lpstr>PowerPoint Presentation</vt:lpstr>
      <vt:lpstr>PowerPoint Presentation</vt:lpstr>
      <vt:lpstr>PowerPoint Presentation</vt:lpstr>
      <vt:lpstr>PowerPoint Presentation</vt:lpstr>
      <vt:lpstr>PowerPoint Presentation</vt:lpstr>
      <vt:lpstr>http://www.egr.unlv.edu/~larmore/Courses/CSC477/bfsDfs.pdf</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dc:title>
  <dc:creator>Suyash Shekhar</dc:creator>
  <cp:lastModifiedBy>Suyash Shekhar</cp:lastModifiedBy>
  <cp:revision>45</cp:revision>
  <dcterms:created xsi:type="dcterms:W3CDTF">2018-02-13T18:37:00Z</dcterms:created>
  <dcterms:modified xsi:type="dcterms:W3CDTF">2018-03-13T14:22:47Z</dcterms:modified>
</cp:coreProperties>
</file>